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3BA892-CCA8-4F55-9B3C-C0320A00823B}" v="1" dt="2026-05-10T10:45:43.4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 varScale="1">
        <p:scale>
          <a:sx n="89" d="100"/>
          <a:sy n="89" d="100"/>
        </p:scale>
        <p:origin x="34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 Nickl" userId="594fbe45-3f28-4a1f-a86e-64b3fd96ee22" providerId="ADAL" clId="{F3AC4EAE-2D1D-480C-905C-CA48F9A6A6A8}"/>
    <pc:docChg chg="undo custSel addSld delSld modSld">
      <pc:chgData name="Petr Nickl" userId="594fbe45-3f28-4a1f-a86e-64b3fd96ee22" providerId="ADAL" clId="{F3AC4EAE-2D1D-480C-905C-CA48F9A6A6A8}" dt="2026-05-10T10:46:36.937" v="36" actId="113"/>
      <pc:docMkLst>
        <pc:docMk/>
      </pc:docMkLst>
      <pc:sldChg chg="modSp mod">
        <pc:chgData name="Petr Nickl" userId="594fbe45-3f28-4a1f-a86e-64b3fd96ee22" providerId="ADAL" clId="{F3AC4EAE-2D1D-480C-905C-CA48F9A6A6A8}" dt="2026-05-10T10:46:36.937" v="36" actId="113"/>
        <pc:sldMkLst>
          <pc:docMk/>
          <pc:sldMk cId="1151375191" sldId="257"/>
        </pc:sldMkLst>
        <pc:graphicFrameChg chg="mod modGraphic">
          <ac:chgData name="Petr Nickl" userId="594fbe45-3f28-4a1f-a86e-64b3fd96ee22" providerId="ADAL" clId="{F3AC4EAE-2D1D-480C-905C-CA48F9A6A6A8}" dt="2026-05-10T10:46:36.937" v="36" actId="113"/>
          <ac:graphicFrameMkLst>
            <pc:docMk/>
            <pc:sldMk cId="1151375191" sldId="257"/>
            <ac:graphicFrameMk id="2" creationId="{9535E6D3-6AB3-73D9-4357-1EAFA21CE8DB}"/>
          </ac:graphicFrameMkLst>
        </pc:graphicFrameChg>
      </pc:sldChg>
      <pc:sldChg chg="addSp delSp modSp del mod">
        <pc:chgData name="Petr Nickl" userId="594fbe45-3f28-4a1f-a86e-64b3fd96ee22" providerId="ADAL" clId="{F3AC4EAE-2D1D-480C-905C-CA48F9A6A6A8}" dt="2026-05-10T10:45:27.563" v="28" actId="47"/>
        <pc:sldMkLst>
          <pc:docMk/>
          <pc:sldMk cId="3128794476" sldId="258"/>
        </pc:sldMkLst>
        <pc:graphicFrameChg chg="add del mod modGraphic">
          <ac:chgData name="Petr Nickl" userId="594fbe45-3f28-4a1f-a86e-64b3fd96ee22" providerId="ADAL" clId="{F3AC4EAE-2D1D-480C-905C-CA48F9A6A6A8}" dt="2026-05-10T10:45:25.541" v="27" actId="478"/>
          <ac:graphicFrameMkLst>
            <pc:docMk/>
            <pc:sldMk cId="3128794476" sldId="258"/>
            <ac:graphicFrameMk id="2" creationId="{983E09A4-76BA-5505-4774-C2C5030A99FA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B74E47-7634-4C23-BE12-784D2F8A7CE2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45043-6161-4F29-A4DA-A737813F2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142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4631E-91E1-8203-DF1F-410DD06EBD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DD6A2A-67C9-41FF-5041-364974A656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8BFE0-D283-6F02-DBC9-1E4949609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AB931-5ADF-4D5E-9DEB-D3F9B6DF8897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F0A18D-A979-45E2-9B74-3D25555DF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2E8E09-E351-E7B8-AA34-1CDC991FD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4F981-B707-4BA9-ACDD-7C09DEF4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530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A6EAE-92C3-2EE0-BD30-FCA629E53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C91ABB-A966-74C4-4AF0-EC4B447E13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6F600-6E62-EAAB-E8D6-478DA8DE1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AB931-5ADF-4D5E-9DEB-D3F9B6DF8897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FE08AE-8D8D-2B17-2F56-99402266D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D261C5-FD8E-D73F-810F-CA35AB01D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4F981-B707-4BA9-ACDD-7C09DEF4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454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CDAD37-132D-0676-0ECD-F4D8D063F0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669F27-2FA3-183B-B00D-C62FBE1208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4916F-61BE-7766-D177-F7033DDAC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AB931-5ADF-4D5E-9DEB-D3F9B6DF8897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2E0EAB-661E-82F4-4C54-B08B0AF37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DA2834-4F2E-8CEC-6862-3657BC668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4F981-B707-4BA9-ACDD-7C09DEF4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987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E6265-6B7E-3B6B-009F-DD96EACE1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862361-1CA5-FE85-9D79-4718EBADC8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27C505-6528-BB4B-E5B1-8659D7398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AB931-5ADF-4D5E-9DEB-D3F9B6DF8897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D2C5D-2981-4DFE-C1A9-E62FB3DF8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A52E5-1BB1-3115-61EF-98811BF9D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4F981-B707-4BA9-ACDD-7C09DEF4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26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66531-EE7D-BBC6-9BAF-D8A910668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438E55-9105-5B70-5B4B-DE3EFF86B4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CCA2E-F0A4-D64B-3E4B-801E597F2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AB931-5ADF-4D5E-9DEB-D3F9B6DF8897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C8307-227F-F55A-BD57-D3EF9FCCD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B4795E-E5D6-0ECD-071E-64974E0B8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4F981-B707-4BA9-ACDD-7C09DEF4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706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9D287-930E-2216-EAC8-B7619E8C7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45782-FCEB-F4D6-5D6B-643E6EBB0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753095-069B-218F-DF76-A28ED92683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5B505-5D5D-0DA4-F5CC-33794E35B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AB931-5ADF-4D5E-9DEB-D3F9B6DF8897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A1BFDA-7EE1-19E9-44B4-B58057CE5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05CCE3-3B96-412D-67E5-7691D602A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4F981-B707-4BA9-ACDD-7C09DEF4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800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A91EB-42CE-6645-A19E-FE49CE34E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9BD74B-54A2-7B3F-DB2B-959B58A7E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77F7E3-C532-E4B6-C428-F2D2A96289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C917B7-B90E-492E-6514-22DC004CEF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2D150D-3C1A-B65A-1021-B8EBD10389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26C47F-BDD8-7457-8744-A8C4CC31B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AB931-5ADF-4D5E-9DEB-D3F9B6DF8897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C5B972-B473-6CF4-553E-2DAE4AE45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10D365-B423-621C-466D-8053183DD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4F981-B707-4BA9-ACDD-7C09DEF4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145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F784A-C797-7A13-1F7B-300331C2F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BC5BB0-E9BA-9072-1582-C7CE4999D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AB931-5ADF-4D5E-9DEB-D3F9B6DF8897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AFF06D-7B3E-BFA5-9A54-FE0B33362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9DD8E5-3144-DF80-CCEE-2C0221156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4F981-B707-4BA9-ACDD-7C09DEF4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569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199EEF-EAC5-3A2C-91A5-F2B54E5A7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AB931-5ADF-4D5E-9DEB-D3F9B6DF8897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042BB6-AA4C-5BD8-AA11-972355A1E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5CA20E-E098-EEC7-D961-AAC667764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4F981-B707-4BA9-ACDD-7C09DEF4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061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96B79-EE45-E4A1-0097-79694FC0B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0400AC-384D-6D82-3572-4FA464D88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D9F7FE-6A72-75D4-FB1C-DEF6AE464D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4C62EE-DA39-5509-A6A6-3DC52AF26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AB931-5ADF-4D5E-9DEB-D3F9B6DF8897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6BF1AA-D159-2EC3-2B2F-3EB126ABD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477A48-9D46-67CF-0BA3-E38E6F540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4F981-B707-4BA9-ACDD-7C09DEF4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39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5124E-D3F7-16A3-F48D-FC931DFDE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2BD829-6907-9B66-6F3B-2E6FC8C243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38F14A-D296-F236-AEED-CC5F1DA59B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EE1581-CD58-8B00-2FD6-6A09DA0B6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AB931-5ADF-4D5E-9DEB-D3F9B6DF8897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9C7EBE-2991-2BA4-A517-FC20CCC50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F1BC3D-8276-1EA5-F110-ABCBB11D6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4F981-B707-4BA9-ACDD-7C09DEF4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681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17CB14-DC6D-A6B9-3F69-781C1F707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4B4661-113A-2087-0648-4CC4E1959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A9BCF1-3EC5-250F-ECD5-6CB429E32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8AB931-5ADF-4D5E-9DEB-D3F9B6DF8897}" type="datetimeFigureOut">
              <a:rPr lang="en-US" smtClean="0"/>
              <a:t>5/10/2026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6826D-E1E2-5BA6-F086-FAC0D711B2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6913FA-2939-EB70-02CE-BDAA4CB343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14F981-B707-4BA9-ACDD-7C09DEF4A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205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535E6D3-6AB3-73D9-4357-1EAFA21CE8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395960"/>
              </p:ext>
            </p:extLst>
          </p:nvPr>
        </p:nvGraphicFramePr>
        <p:xfrm>
          <a:off x="330559" y="377783"/>
          <a:ext cx="11590991" cy="505641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684736">
                  <a:extLst>
                    <a:ext uri="{9D8B030D-6E8A-4147-A177-3AD203B41FA5}">
                      <a16:colId xmlns:a16="http://schemas.microsoft.com/office/drawing/2014/main" val="112359413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1382621122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2006280007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2144139277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979531723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1164001880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1427261929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1722429752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1546702491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2055009447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3306785604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2656616095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1966885490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1830242338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2115030979"/>
                    </a:ext>
                  </a:extLst>
                </a:gridCol>
                <a:gridCol w="660417">
                  <a:extLst>
                    <a:ext uri="{9D8B030D-6E8A-4147-A177-3AD203B41FA5}">
                      <a16:colId xmlns:a16="http://schemas.microsoft.com/office/drawing/2014/main" val="2508168129"/>
                    </a:ext>
                  </a:extLst>
                </a:gridCol>
              </a:tblGrid>
              <a:tr h="155677">
                <a:tc gridSpan="16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UC formulation treatment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2931853"/>
                  </a:ext>
                </a:extLst>
              </a:tr>
              <a:tr h="537114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Transgenic construct delivered by AAV-EV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No. of transferred embryos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>
                          <a:effectLst/>
                        </a:rPr>
                        <a:t>No. of born animals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No. of positive animals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Targeting efficiency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Viability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159911"/>
                  </a:ext>
                </a:extLst>
              </a:tr>
              <a:tr h="544864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Viral titer per µl (high/medium/ low)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high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med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>
                          <a:effectLst/>
                        </a:rPr>
                        <a:t>low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>
                          <a:effectLst/>
                        </a:rPr>
                        <a:t>high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>
                          <a:effectLst/>
                        </a:rPr>
                        <a:t>med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>
                          <a:effectLst/>
                        </a:rPr>
                        <a:t>low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high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>
                          <a:effectLst/>
                        </a:rPr>
                        <a:t>med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>
                          <a:effectLst/>
                        </a:rPr>
                        <a:t>low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>
                          <a:effectLst/>
                        </a:rPr>
                        <a:t>high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med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>
                          <a:effectLst/>
                        </a:rPr>
                        <a:t>low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high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med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low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359779"/>
                  </a:ext>
                </a:extLst>
              </a:tr>
              <a:tr h="259459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Ube3a-BioID2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182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197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172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42.1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37.5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9.6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9.3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7308486"/>
                  </a:ext>
                </a:extLst>
              </a:tr>
              <a:tr h="259459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Sox2-mStrawberry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64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64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75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33.3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46.2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4.7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17.3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0833505"/>
                  </a:ext>
                </a:extLst>
              </a:tr>
              <a:tr h="259459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000" u="none" strike="noStrike" dirty="0" err="1">
                          <a:effectLst/>
                        </a:rPr>
                        <a:t>Lck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cKO</a:t>
                      </a:r>
                      <a:r>
                        <a:rPr lang="en-US" sz="1000" u="none" strike="noStrike" dirty="0">
                          <a:effectLst/>
                        </a:rPr>
                        <a:t> (</a:t>
                      </a:r>
                      <a:r>
                        <a:rPr lang="en-US" sz="1000" u="none" strike="noStrike" dirty="0" err="1">
                          <a:effectLst/>
                        </a:rPr>
                        <a:t>loxP</a:t>
                      </a:r>
                      <a:r>
                        <a:rPr lang="en-US" sz="1000" u="none" strike="noStrike" dirty="0">
                          <a:effectLst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142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164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12.5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18.8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5.6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19.5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97041481"/>
                  </a:ext>
                </a:extLst>
              </a:tr>
              <a:tr h="259459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Actn1 </a:t>
                      </a:r>
                      <a:r>
                        <a:rPr lang="en-US" sz="1000" u="none" strike="noStrike" dirty="0" err="1">
                          <a:effectLst/>
                        </a:rPr>
                        <a:t>cKO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127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101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60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66.7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3.9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2.9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3.8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6608306"/>
                  </a:ext>
                </a:extLst>
              </a:tr>
              <a:tr h="481005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Nes-rtTA3-DTR-IRES-iRFP670-Far5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78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86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33.3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14.3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8.8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7.7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8.1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370289683"/>
                  </a:ext>
                </a:extLst>
              </a:tr>
              <a:tr h="347393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Dpp4-rtTA3-DTR-H1-mKate2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60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68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85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6.7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5.9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14.1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422618196"/>
                  </a:ext>
                </a:extLst>
              </a:tr>
              <a:tr h="259459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Batf3-iCre-eGFP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33.3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11.1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5.6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18.5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88393731"/>
                  </a:ext>
                </a:extLst>
              </a:tr>
              <a:tr h="347393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Alox5ap-CCre-CGFP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11.1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28.6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23.7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20.6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17.9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541966490"/>
                  </a:ext>
                </a:extLst>
              </a:tr>
              <a:tr h="259459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Lyve1-NCre-NGFP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12.5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12.5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27.6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15.7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5352133"/>
                  </a:ext>
                </a:extLst>
              </a:tr>
              <a:tr h="269889">
                <a:tc gridSpan="7"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</a:p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average (%)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22.3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25.9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23.2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9.3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8.3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14.3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337249"/>
                  </a:ext>
                </a:extLst>
              </a:tr>
              <a:tr h="259459">
                <a:tc gridSpan="16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b="1" u="none" strike="noStrike" dirty="0">
                          <a:effectLst/>
                        </a:rPr>
                        <a:t>UCF formulation treatment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097106"/>
                  </a:ext>
                </a:extLst>
              </a:tr>
              <a:tr h="259459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Sox2-mStrawberry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54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16.6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13.3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11.4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22.2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688846507"/>
                  </a:ext>
                </a:extLst>
              </a:tr>
              <a:tr h="259459">
                <a:tc>
                  <a:txBody>
                    <a:bodyPr/>
                    <a:lstStyle/>
                    <a:p>
                      <a:pPr algn="just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Alb-CYP3A4-CES1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20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3.1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14.7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000" u="none" strike="noStrike" dirty="0">
                          <a:effectLst/>
                        </a:rPr>
                        <a:t>5.8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</a:endParaRPr>
                    </a:p>
                  </a:txBody>
                  <a:tcPr marL="3039" marR="3039" marT="3039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567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1375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f9ce49a-5101-4aa3-8c75-0d5935ad6525}" enabled="0" method="" siteId="{9f9ce49a-5101-4aa3-8c75-0d5935ad652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246</Words>
  <Application>Microsoft Office PowerPoint</Application>
  <PresentationFormat>Widescreen</PresentationFormat>
  <Paragraphs>209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>University of Oulu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Petr Nickl</dc:creator>
  <cp:lastModifiedBy>Petr Nickl</cp:lastModifiedBy>
  <cp:revision>1</cp:revision>
  <dcterms:created xsi:type="dcterms:W3CDTF">2026-05-03T12:15:00Z</dcterms:created>
  <dcterms:modified xsi:type="dcterms:W3CDTF">2026-05-10T10:46:43Z</dcterms:modified>
</cp:coreProperties>
</file>